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7" r:id="rId2"/>
    <p:sldId id="289" r:id="rId3"/>
    <p:sldId id="294" r:id="rId4"/>
    <p:sldId id="290" r:id="rId5"/>
    <p:sldId id="296" r:id="rId6"/>
    <p:sldId id="297" r:id="rId7"/>
    <p:sldId id="298" r:id="rId8"/>
    <p:sldId id="295" r:id="rId9"/>
    <p:sldId id="299" r:id="rId10"/>
    <p:sldId id="300" r:id="rId11"/>
    <p:sldId id="301" r:id="rId12"/>
    <p:sldId id="302" r:id="rId13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1" autoAdjust="0"/>
    <p:restoredTop sz="94660" autoAdjust="0"/>
  </p:normalViewPr>
  <p:slideViewPr>
    <p:cSldViewPr snapToGrid="0" snapToObjects="1">
      <p:cViewPr varScale="1">
        <p:scale>
          <a:sx n="86" d="100"/>
          <a:sy n="86" d="100"/>
        </p:scale>
        <p:origin x="16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-48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5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20" baseline="0" dirty="0">
                <a:cs typeface="Arial" charset="0"/>
              </a:rPr>
              <a:t>WISSEN</a:t>
            </a:r>
          </a:p>
          <a:p>
            <a:pPr algn="r" eaLnBrk="1" hangingPunct="1"/>
            <a:r>
              <a:rPr lang="de-DE" sz="1200" spc="20" baseline="0" dirty="0">
                <a:cs typeface="Arial" charset="0"/>
              </a:rPr>
              <a:t>TECHNIK</a:t>
            </a:r>
          </a:p>
          <a:p>
            <a:pPr algn="r" eaLnBrk="1" hangingPunct="1"/>
            <a:r>
              <a:rPr lang="de-DE" sz="1200" spc="20" baseline="0" dirty="0">
                <a:cs typeface="Arial" charset="0"/>
              </a:rPr>
              <a:t>LEIDENSCHAFT</a:t>
            </a:r>
          </a:p>
        </p:txBody>
      </p:sp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Klicken und eine </a:t>
            </a:r>
            <a:br>
              <a:rPr lang="de-DE" dirty="0"/>
            </a:br>
            <a:r>
              <a:rPr lang="de-DE" dirty="0"/>
              <a:t>Überschrift hinzufügen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4" y="4341600"/>
            <a:ext cx="7001103" cy="421200"/>
          </a:xfrm>
          <a:prstGeom prst="rect">
            <a:avLst/>
          </a:prstGeom>
        </p:spPr>
        <p:txBody>
          <a:bodyPr/>
          <a:lstStyle>
            <a:lvl1pPr>
              <a:defRPr sz="2000" smtClean="0"/>
            </a:lvl1pPr>
          </a:lstStyle>
          <a:p>
            <a:pPr>
              <a:defRPr/>
            </a:pPr>
            <a:r>
              <a:rPr lang="de-AT"/>
              <a:t>Datum wie Fußzeilentext zentral eingeben 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3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dirty="0"/>
              <a:t>Fußzeilentext im Menüpunkt „Kopf- und Fußzeile“ eingeben und für alle Folien übernehmen</a:t>
            </a:r>
          </a:p>
        </p:txBody>
      </p:sp>
    </p:spTree>
    <p:extLst>
      <p:ext uri="{BB962C8B-B14F-4D97-AF65-F5344CB8AC3E}">
        <p14:creationId xmlns:p14="http://schemas.microsoft.com/office/powerpoint/2010/main" val="356043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7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6" y="6456066"/>
            <a:ext cx="7435777" cy="276999"/>
          </a:xfrm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web </a:t>
            </a:r>
            <a:r>
              <a:rPr lang="de-DE" dirty="0" err="1"/>
              <a:t>adress</a:t>
            </a:r>
            <a:endParaRPr lang="de-DE" dirty="0"/>
          </a:p>
        </p:txBody>
      </p:sp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/>
            </a:lvl1pPr>
          </a:lstStyle>
          <a:p>
            <a:r>
              <a:rPr lang="en-GB" dirty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GB" dirty="0"/>
              <a:t>Enter footer text using menu item “Header and Footer” </a:t>
            </a:r>
            <a:br>
              <a:rPr lang="en-GB" dirty="0"/>
            </a:br>
            <a:r>
              <a:rPr lang="en-GB" dirty="0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cs typeface="Arial" charset="0"/>
              </a:rPr>
              <a:t>PASSION</a:t>
            </a:r>
            <a:br>
              <a:rPr lang="de-DE" sz="1200" spc="90" baseline="0" dirty="0">
                <a:cs typeface="Arial" charset="0"/>
              </a:rPr>
            </a:br>
            <a:r>
              <a:rPr lang="de-DE" sz="1200" spc="90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/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3420000"/>
          </a:xfrm>
          <a:prstGeom prst="rect">
            <a:avLst/>
          </a:prstGeom>
        </p:spPr>
      </p:pic>
      <p:sp>
        <p:nvSpPr>
          <p:cNvPr id="24" name="Bildplatzhalter 2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3999" cy="3420000"/>
          </a:xfr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lvl1pPr>
          </a:lstStyle>
          <a:p>
            <a:r>
              <a:rPr lang="de-DE" dirty="0"/>
              <a:t>Klicken und Bild einfügen/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picture</a:t>
            </a:r>
            <a:br>
              <a:rPr lang="de-DE" dirty="0"/>
            </a:br>
            <a:r>
              <a:rPr lang="de-DE" dirty="0"/>
              <a:t>25,4 x 9,5 cm, optimal 200 dpi</a:t>
            </a:r>
          </a:p>
          <a:p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>
          <a:xfrm>
            <a:off x="0" y="3384000"/>
            <a:ext cx="9144000" cy="720000"/>
          </a:xfrm>
          <a:solidFill>
            <a:schemeClr val="accent1"/>
          </a:solidFill>
          <a:ln>
            <a:noFill/>
          </a:ln>
        </p:spPr>
        <p:txBody>
          <a:bodyPr lIns="720000" tIns="28800">
            <a:normAutofit/>
          </a:bodyPr>
          <a:lstStyle>
            <a:lvl1pPr>
              <a:defRPr sz="4000" baseline="0">
                <a:solidFill>
                  <a:srgbClr val="FFFFFF"/>
                </a:solidFill>
              </a:defRPr>
            </a:lvl1pPr>
          </a:lstStyle>
          <a:p>
            <a:r>
              <a:rPr lang="de-AT" dirty="0"/>
              <a:t>Titel hinzufügen/</a:t>
            </a:r>
            <a:r>
              <a:rPr lang="de-AT" dirty="0" err="1"/>
              <a:t>add</a:t>
            </a:r>
            <a:r>
              <a:rPr lang="de-AT" dirty="0"/>
              <a:t> a title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7747200" y="320400"/>
            <a:ext cx="1177200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Logo TU Graz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4171143"/>
            <a:ext cx="8004610" cy="1552493"/>
          </a:xfrm>
        </p:spPr>
        <p:txBody>
          <a:bodyPr/>
          <a:lstStyle>
            <a:lvl1pPr>
              <a:spcBef>
                <a:spcPts val="0"/>
              </a:spcBef>
              <a:spcAft>
                <a:spcPts val="900"/>
              </a:spcAft>
              <a:defRPr baseline="0"/>
            </a:lvl1pPr>
          </a:lstStyle>
          <a:p>
            <a:pPr lvl="0"/>
            <a:r>
              <a:rPr lang="de-AT" dirty="0"/>
              <a:t>Klicken und hinzufügen: Eventname, Datum, Ort, ... </a:t>
            </a:r>
            <a:br>
              <a:rPr lang="de-AT" dirty="0"/>
            </a:br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, </a:t>
            </a:r>
            <a:r>
              <a:rPr lang="de-AT" dirty="0" err="1"/>
              <a:t>date</a:t>
            </a:r>
            <a:r>
              <a:rPr lang="de-AT" dirty="0"/>
              <a:t>, </a:t>
            </a:r>
            <a:r>
              <a:rPr lang="de-AT" dirty="0" err="1"/>
              <a:t>location</a:t>
            </a:r>
            <a:r>
              <a:rPr lang="de-AT" dirty="0"/>
              <a:t>, ...</a:t>
            </a:r>
          </a:p>
        </p:txBody>
      </p:sp>
      <p:sp>
        <p:nvSpPr>
          <p:cNvPr id="18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20722" y="5820645"/>
            <a:ext cx="2203709" cy="350693"/>
          </a:xfrm>
        </p:spPr>
        <p:txBody>
          <a:bodyPr anchor="b" anchorCtr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AT" dirty="0"/>
              <a:t>Platzhalter/</a:t>
            </a:r>
            <a:r>
              <a:rPr lang="de-AT" dirty="0" err="1"/>
              <a:t>place</a:t>
            </a:r>
            <a:r>
              <a:rPr lang="de-AT" dirty="0"/>
              <a:t> holder</a:t>
            </a:r>
            <a:br>
              <a:rPr lang="de-AT" dirty="0"/>
            </a:br>
            <a:r>
              <a:rPr lang="de-AT" dirty="0"/>
              <a:t>Unterstützt durch/</a:t>
            </a:r>
            <a:r>
              <a:rPr lang="de-AT" dirty="0" err="1"/>
              <a:t>supported</a:t>
            </a:r>
            <a:r>
              <a:rPr lang="de-AT" dirty="0"/>
              <a:t> by: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20726" y="6456066"/>
            <a:ext cx="7435777" cy="276999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hinzufügen/</a:t>
            </a:r>
            <a:r>
              <a:rPr lang="de-AT" dirty="0" err="1"/>
              <a:t>click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5307012" y="3079543"/>
            <a:ext cx="3617913" cy="230187"/>
          </a:xfrm>
        </p:spPr>
        <p:txBody>
          <a:bodyPr anchor="b" anchorCtr="0">
            <a:noAutofit/>
          </a:bodyPr>
          <a:lstStyle>
            <a:lvl1pPr algn="r">
              <a:defRPr sz="1000"/>
            </a:lvl1pPr>
          </a:lstStyle>
          <a:p>
            <a:pPr lvl="0"/>
            <a:r>
              <a:rPr lang="de-AT" dirty="0"/>
              <a:t>Platzhalter Bildquelle/</a:t>
            </a:r>
            <a:r>
              <a:rPr lang="de-AT" dirty="0" err="1"/>
              <a:t>place</a:t>
            </a:r>
            <a:r>
              <a:rPr lang="de-AT" dirty="0"/>
              <a:t> holder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source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5873751"/>
            <a:ext cx="590296" cy="984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-1" y="6354763"/>
            <a:ext cx="644455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4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725" y="1901826"/>
            <a:ext cx="8197228" cy="452596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080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720000" y="1800000"/>
            <a:ext cx="3960000" cy="452596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3"/>
          </p:nvPr>
        </p:nvSpPr>
        <p:spPr>
          <a:xfrm>
            <a:off x="4968000" y="1800000"/>
            <a:ext cx="3949954" cy="452596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5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24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71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78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20726" y="601663"/>
            <a:ext cx="81972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800225"/>
            <a:ext cx="81972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‹Nr.›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04" r:id="rId4"/>
    <p:sldLayoutId id="2147483705" r:id="rId5"/>
    <p:sldLayoutId id="2147483706" r:id="rId6"/>
    <p:sldLayoutId id="2147483707" r:id="rId7"/>
    <p:sldLayoutId id="2147483708" r:id="rId8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271463" indent="-271463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uoroscopy#/media/File:Normal_barium_swallow_animation.gif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800" b="0" i="0" u="none" strike="noStrike" baseline="0" dirty="0">
                <a:latin typeface="SFCC1728"/>
              </a:rPr>
              <a:t>Hochenergie (MeV) X-Ray Diagnostik und Therapie</a:t>
            </a:r>
            <a:endParaRPr lang="de-DE" sz="9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19.1.2023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Aleksey Sokolov &amp; Wilhelm Ecker</a:t>
            </a:r>
          </a:p>
        </p:txBody>
      </p:sp>
    </p:spTree>
    <p:extLst>
      <p:ext uri="{BB962C8B-B14F-4D97-AF65-F5344CB8AC3E}">
        <p14:creationId xmlns:p14="http://schemas.microsoft.com/office/powerpoint/2010/main" val="305344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34DBF-5239-7269-EE13-C44B4999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Strahlenbelastung von Röntgenaufnahmen und </a:t>
            </a:r>
            <a:r>
              <a:rPr lang="de-AT" dirty="0" err="1"/>
              <a:t>Fluoroskopien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8C014-7A87-FA86-CE40-0622076D5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00000"/>
            <a:ext cx="4890687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SI-Einheit `Gray` [J/kg]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Skelett : ≤10 </a:t>
            </a:r>
            <a:r>
              <a:rPr lang="de-AT" dirty="0" err="1"/>
              <a:t>μGy</a:t>
            </a:r>
            <a:r>
              <a:rPr lang="de-AT" dirty="0"/>
              <a:t>/Bild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Rumpf und Kopf: ≤ 5 </a:t>
            </a:r>
            <a:r>
              <a:rPr lang="el-GR" dirty="0"/>
              <a:t>μ</a:t>
            </a:r>
            <a:r>
              <a:rPr lang="de-AT" dirty="0"/>
              <a:t>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 err="1"/>
              <a:t>Fluoroskopie</a:t>
            </a:r>
            <a:r>
              <a:rPr lang="de-AT" dirty="0"/>
              <a:t>: ≤ 0.6 </a:t>
            </a:r>
            <a:r>
              <a:rPr lang="el-GR" dirty="0"/>
              <a:t>μ</a:t>
            </a:r>
            <a:r>
              <a:rPr lang="de-AT" dirty="0"/>
              <a:t>Gy/s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Mammographie: ≤ 100 </a:t>
            </a:r>
            <a:r>
              <a:rPr lang="el-GR" dirty="0"/>
              <a:t>μ</a:t>
            </a:r>
            <a:r>
              <a:rPr lang="de-AT" dirty="0"/>
              <a:t>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6CCC1-201E-716E-7E33-9E439403A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8140" y="1800000"/>
            <a:ext cx="3049814" cy="4525963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528086-B310-B781-B73D-12034FCAF0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984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048C4-1682-7A64-40A0-4D0B89A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Computertomographie (CT)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41771-B505-1EA0-4E08-2B7D87DCE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Kreisförmige Abtastung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Überlagerungsfreie Aufnahmen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3D-Aufnahmen von Organen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Strahlenbelastung von 2-3 </a:t>
            </a:r>
            <a:r>
              <a:rPr lang="de-AT" dirty="0" err="1"/>
              <a:t>mSv</a:t>
            </a:r>
            <a:r>
              <a:rPr lang="de-AT" dirty="0"/>
              <a:t> am Körperstamm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40E1F12-D540-5B5D-DFBA-44551073BF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56262" y="1900900"/>
            <a:ext cx="3893344" cy="2596069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A54BAF-DBD8-66C2-71D9-402025C160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7471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111B3-9184-BC6E-3B2F-FE8C7B5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Computertomographie (CT)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D9E3AA-B98D-2DAA-14D3-42852AEB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Anwendungsbereiche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Frakturen von Gelenken, Wirbelsäule oder des Beckens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Orthopädie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Tumordiagnostik</a:t>
            </a:r>
          </a:p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74621E-54D9-6548-79DC-69A9B2A08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42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Diagnostik: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	Röntgenaufnahmen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	Röntgendurchleuchtung (</a:t>
            </a:r>
            <a:r>
              <a:rPr lang="de-DE" dirty="0" err="1"/>
              <a:t>Fluoroskopie</a:t>
            </a:r>
            <a:r>
              <a:rPr lang="de-DE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	Computertomografie (CT)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	Strahlenbelastung </a:t>
            </a:r>
          </a:p>
          <a:p>
            <a:endParaRPr lang="de-DE" dirty="0"/>
          </a:p>
          <a:p>
            <a:r>
              <a:rPr lang="de-DE" dirty="0"/>
              <a:t>Röntgentherapie: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sz="18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83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CA6E0-BD37-12D1-1EF1-6B5A4156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Röntgenaufnamen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F8DDFB-7BA9-97BE-27A3-0B6F9CB4B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6" y="1800225"/>
            <a:ext cx="4241892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Film- und Folientechnik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Ausgang: Film oder Fluoreszenzschirm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Schwarzfärbung durch Strahlung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Optimierung mittels Verstärkerfolien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F8E2BB-6BD4-D1BC-1B7F-DD639FB84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de-DE" sz="1800" b="0" i="0" u="none" strike="noStrike" baseline="0" dirty="0">
                <a:latin typeface="SFCC1728"/>
              </a:rPr>
              <a:t>Hochenergie (MeV) X-Ray Diagnostik und Therapie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8DCAD-9C2A-44E9-B736-07347E26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95" y="1744663"/>
            <a:ext cx="3480891" cy="27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2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Röntgenaufnahmen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Film- und Folientechnik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DE" dirty="0"/>
              <a:t>Vorteile: </a:t>
            </a:r>
          </a:p>
          <a:p>
            <a:pPr marL="1895475" lvl="3" indent="-457200">
              <a:buFont typeface="Wingdings" panose="05000000000000000000" pitchFamily="2" charset="2"/>
              <a:buChar char="§"/>
            </a:pPr>
            <a:r>
              <a:rPr lang="de-DE" dirty="0"/>
              <a:t>Einfache Technik</a:t>
            </a:r>
          </a:p>
          <a:p>
            <a:pPr marL="1895475" lvl="3" indent="-457200">
              <a:buFont typeface="Wingdings" panose="05000000000000000000" pitchFamily="2" charset="2"/>
              <a:buChar char="§"/>
            </a:pPr>
            <a:r>
              <a:rPr lang="de-DE" dirty="0"/>
              <a:t>Billig</a:t>
            </a:r>
          </a:p>
          <a:p>
            <a:pPr marL="1895475" lvl="3" indent="-457200">
              <a:buFont typeface="Wingdings" panose="05000000000000000000" pitchFamily="2" charset="2"/>
              <a:buChar char="§"/>
            </a:pPr>
            <a:r>
              <a:rPr lang="de-DE" dirty="0"/>
              <a:t>Hohe Bildqualität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DE" dirty="0"/>
              <a:t>Nachteile:</a:t>
            </a:r>
          </a:p>
          <a:p>
            <a:pPr marL="1895475" lvl="3" indent="-457200">
              <a:buFont typeface="Wingdings" panose="05000000000000000000" pitchFamily="2" charset="2"/>
              <a:buChar char="§"/>
            </a:pPr>
            <a:r>
              <a:rPr lang="de-DE" dirty="0"/>
              <a:t>Hohe Strahlendosis</a:t>
            </a:r>
          </a:p>
          <a:p>
            <a:pPr marL="1895475" lvl="3" indent="-457200">
              <a:buFont typeface="Wingdings" panose="05000000000000000000" pitchFamily="2" charset="2"/>
              <a:buChar char="§"/>
            </a:pPr>
            <a:r>
              <a:rPr lang="de-DE" dirty="0"/>
              <a:t>Schlechte Nachbearbeitung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84B4327-14DD-4BF3-1812-12D020B13C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640371" y="1833325"/>
            <a:ext cx="2865758" cy="3466644"/>
          </a:xfrm>
        </p:spPr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de-DE" sz="18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346386" y="3540492"/>
            <a:ext cx="8197228" cy="3053496"/>
          </a:xfrm>
          <a:prstGeom prst="rect">
            <a:avLst/>
          </a:prstGeom>
        </p:spPr>
        <p:txBody>
          <a:bodyPr/>
          <a:lstStyle/>
          <a:p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9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F4E45-8CE5-B862-FC63-73698750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Röntgenaufnahmen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18CA5E-47FE-BF2C-4494-37CEDA52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Speicherfolien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Elektronen aus Kristallstruktur gehoben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Mittels Laser abgetastet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Abgabe von Fluoreszenzlicht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Digitalisierung mittels </a:t>
            </a:r>
            <a:r>
              <a:rPr lang="de-AT" dirty="0" err="1"/>
              <a:t>Photodioden</a:t>
            </a: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E8B5F79-8A5B-9474-F453-1F82F0D22FF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35525" y="1800000"/>
            <a:ext cx="3951287" cy="2634191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F0A20C-2FC4-1B82-4BC5-57440B9F79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154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FB449-4179-4817-216D-42A498EE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Röntgenaufnahmen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47B607-785B-5C8E-7AB7-83B9874DC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Flachdetektoren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Direkte Wandlung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Selenschicht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Röntgenquanten direkt in elektrische Ladung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Mittels A/D- Wandlers ausgelesen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499C0FC-C5E0-959D-5C78-14D534F3B32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35525" y="1800001"/>
            <a:ext cx="4114800" cy="2458192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99AF82-BF12-9682-E574-32350E0067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6894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39A10-39B3-A041-A5AA-68296621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Röntgenaufnahmen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3B14E4-9CEE-D0F8-641F-358BCB03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Flachdetektoren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Indirekte Wandlung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Umwandlung der Röntgenquanten in Lichtquanten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Mittels </a:t>
            </a:r>
            <a:r>
              <a:rPr lang="de-AT" dirty="0" err="1"/>
              <a:t>Photodioden</a:t>
            </a:r>
            <a:r>
              <a:rPr lang="de-AT" dirty="0"/>
              <a:t> ausgelesen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r>
              <a:rPr lang="de-AT" dirty="0"/>
              <a:t>Digitales Bild durch A/D-Wandler</a:t>
            </a:r>
          </a:p>
          <a:p>
            <a:pPr marL="1265238" lvl="2" indent="-457200">
              <a:buFont typeface="Wingdings" panose="05000000000000000000" pitchFamily="2" charset="2"/>
              <a:buChar char="§"/>
            </a:pP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FD0E864-9878-5D15-A0DC-698D34018C5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990324" y="1793690"/>
            <a:ext cx="3960001" cy="2159789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C1C605-EF9C-C084-4B70-E5103777E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4421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32AF-4F83-D295-66DA-484A95B7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Röntgendurchleuchtung (</a:t>
            </a:r>
            <a:r>
              <a:rPr lang="de-AT" dirty="0" err="1"/>
              <a:t>Fluoroskopie</a:t>
            </a:r>
            <a:r>
              <a:rPr lang="de-AT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BD125-F77B-14F8-8F97-D2600DF8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Durchlaufendes Bild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Einsatz von Kontrastmitteln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Beobachtung von Schluckprozessen, Herzkammern, im Magen-Darmtrakt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Dynamische Festkörperdetektoren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E730CFE-F115-5B7D-3BC2-5798D6D219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87133" y="1800226"/>
            <a:ext cx="2247664" cy="326933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6E1C33-E270-BDE2-1EDC-6D8AA45684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2203C6-6BE8-419D-982F-F63D4BB86C1A}"/>
              </a:ext>
            </a:extLst>
          </p:cNvPr>
          <p:cNvSpPr txBox="1"/>
          <p:nvPr/>
        </p:nvSpPr>
        <p:spPr>
          <a:xfrm>
            <a:off x="5387133" y="5140434"/>
            <a:ext cx="2414727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AT" sz="800" dirty="0">
                <a:hlinkClick r:id="rId3"/>
              </a:rPr>
              <a:t>URL:https://en.wikipedia.org/wiki/Fluoroscopy#/media/File:Normal_barium_swallow_animation.gif</a:t>
            </a:r>
            <a:r>
              <a:rPr lang="de-AT" sz="800" dirty="0"/>
              <a:t>, [17.1.2023]</a:t>
            </a:r>
          </a:p>
        </p:txBody>
      </p:sp>
    </p:spTree>
    <p:extLst>
      <p:ext uri="{BB962C8B-B14F-4D97-AF65-F5344CB8AC3E}">
        <p14:creationId xmlns:p14="http://schemas.microsoft.com/office/powerpoint/2010/main" val="117100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7C491-E596-C973-5C0A-C8847B25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Röntgendurchleuchtung (</a:t>
            </a:r>
            <a:r>
              <a:rPr lang="de-AT" dirty="0" err="1"/>
              <a:t>Fluoroskopie</a:t>
            </a:r>
            <a:r>
              <a:rPr lang="de-AT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22D0A3-BC61-50BF-17AC-9C554210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00000"/>
            <a:ext cx="5343449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Dynamische Festkörperdetektoren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Nutzen ebenso Szintillatoren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Hohe Auslesegeschwindigkeit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r>
              <a:rPr lang="de-AT" dirty="0"/>
              <a:t>Verzerrungsfreie, gleichmäßige Bilddarstellung </a:t>
            </a:r>
          </a:p>
          <a:p>
            <a:pPr marL="728663" lvl="1" indent="-457200">
              <a:buFont typeface="Symbol" panose="05050102010706020507" pitchFamily="18" charset="2"/>
              <a:buChar char="-"/>
            </a:pP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AD842E-0DD9-DADB-09C0-7EEF17A4FC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59082" y="1800000"/>
            <a:ext cx="1158871" cy="4525963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9E7F9B-4738-E2BE-B9E5-304B89FFDF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b="0" i="0" u="none" strike="noStrike" baseline="0" dirty="0">
                <a:latin typeface="SFCC1728"/>
              </a:rPr>
              <a:t>Hochenergie (MeV) X-Ray Diagnostik und Therapie</a:t>
            </a:r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9033484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0</TotalTime>
  <Words>356</Words>
  <Application>Microsoft Office PowerPoint</Application>
  <PresentationFormat>Bildschirmpräsentation (4:3)</PresentationFormat>
  <Paragraphs>83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SFCC1728</vt:lpstr>
      <vt:lpstr>Symbol</vt:lpstr>
      <vt:lpstr>Wingdings</vt:lpstr>
      <vt:lpstr>TU Graz Standard</vt:lpstr>
      <vt:lpstr>Hochenergie (MeV) X-Ray Diagnostik und Therapie</vt:lpstr>
      <vt:lpstr>Inhalt</vt:lpstr>
      <vt:lpstr>Röntgenaufnamen</vt:lpstr>
      <vt:lpstr>Röntgenaufnahmen</vt:lpstr>
      <vt:lpstr>Röntgenaufnahmen</vt:lpstr>
      <vt:lpstr>Röntgenaufnahmen</vt:lpstr>
      <vt:lpstr>Röntgenaufnahmen</vt:lpstr>
      <vt:lpstr>Röntgendurchleuchtung (Fluoroskopie)</vt:lpstr>
      <vt:lpstr>Röntgendurchleuchtung (Fluoroskopie)</vt:lpstr>
      <vt:lpstr>Strahlenbelastung von Röntgenaufnahmen und Fluoroskopien</vt:lpstr>
      <vt:lpstr>Computertomographie (CT)</vt:lpstr>
      <vt:lpstr>Computertomographie (CT)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4:3</dc:title>
  <dc:subject/>
  <dc:creator>cd@tugraz.at</dc:creator>
  <cp:keywords/>
  <dc:description/>
  <cp:lastModifiedBy>Wilhelm Ecker</cp:lastModifiedBy>
  <cp:revision>138</cp:revision>
  <cp:lastPrinted>2018-07-25T08:33:56Z</cp:lastPrinted>
  <dcterms:created xsi:type="dcterms:W3CDTF">2018-07-12T06:39:10Z</dcterms:created>
  <dcterms:modified xsi:type="dcterms:W3CDTF">2023-01-17T17:48:49Z</dcterms:modified>
  <cp:category/>
</cp:coreProperties>
</file>